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2" r:id="rId2"/>
    <p:sldId id="269" r:id="rId3"/>
    <p:sldId id="270" r:id="rId4"/>
    <p:sldId id="256" r:id="rId5"/>
    <p:sldId id="271" r:id="rId6"/>
    <p:sldId id="268" r:id="rId7"/>
    <p:sldId id="266" r:id="rId8"/>
    <p:sldId id="267" r:id="rId9"/>
    <p:sldId id="257" r:id="rId10"/>
    <p:sldId id="258" r:id="rId11"/>
    <p:sldId id="259" r:id="rId12"/>
    <p:sldId id="260" r:id="rId13"/>
    <p:sldId id="261" r:id="rId14"/>
    <p:sldId id="263" r:id="rId15"/>
    <p:sldId id="273" r:id="rId16"/>
    <p:sldId id="262" r:id="rId17"/>
    <p:sldId id="264" r:id="rId18"/>
    <p:sldId id="265"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23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2DBDCA02-1B44-4EDF-9AC0-6FA42B5A6BB2}" type="datetimeFigureOut">
              <a:rPr lang="es-CR" smtClean="0"/>
              <a:pPr/>
              <a:t>23/01/2012</a:t>
            </a:fld>
            <a:endParaRPr lang="es-CR"/>
          </a:p>
        </p:txBody>
      </p:sp>
      <p:sp>
        <p:nvSpPr>
          <p:cNvPr id="8" name="Footer Placeholder 7"/>
          <p:cNvSpPr>
            <a:spLocks noGrp="1"/>
          </p:cNvSpPr>
          <p:nvPr>
            <p:ph type="ftr" sz="quarter" idx="11"/>
          </p:nvPr>
        </p:nvSpPr>
        <p:spPr/>
        <p:txBody>
          <a:bodyPr/>
          <a:lstStyle>
            <a:extLst/>
          </a:lstStyle>
          <a:p>
            <a:endParaRPr lang="es-CR"/>
          </a:p>
        </p:txBody>
      </p:sp>
      <p:sp>
        <p:nvSpPr>
          <p:cNvPr id="11" name="Slide Number Placeholder 10"/>
          <p:cNvSpPr>
            <a:spLocks noGrp="1"/>
          </p:cNvSpPr>
          <p:nvPr>
            <p:ph type="sldNum" sz="quarter" idx="12"/>
          </p:nvPr>
        </p:nvSpPr>
        <p:spPr/>
        <p:txBody>
          <a:bodyPr/>
          <a:lstStyle>
            <a:extLst/>
          </a:lstStyle>
          <a:p>
            <a:fld id="{2984A35B-0722-425D-8764-BEB29FE3A5CD}" type="slidenum">
              <a:rPr lang="es-CR" smtClean="0"/>
              <a:pPr/>
              <a:t>‹#›</a:t>
            </a:fld>
            <a:endParaRPr lang="es-C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02920" y="530352"/>
            <a:ext cx="8183880"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DBDCA02-1B44-4EDF-9AC0-6FA42B5A6BB2}" type="datetimeFigureOut">
              <a:rPr lang="es-CR" smtClean="0"/>
              <a:pPr/>
              <a:t>23/01/2012</a:t>
            </a:fld>
            <a:endParaRPr lang="es-CR"/>
          </a:p>
        </p:txBody>
      </p:sp>
      <p:sp>
        <p:nvSpPr>
          <p:cNvPr id="5" name="Footer Placeholder 4"/>
          <p:cNvSpPr>
            <a:spLocks noGrp="1"/>
          </p:cNvSpPr>
          <p:nvPr>
            <p:ph type="ftr" sz="quarter" idx="11"/>
          </p:nvPr>
        </p:nvSpPr>
        <p:spPr/>
        <p:txBody>
          <a:bodyPr/>
          <a:lstStyle>
            <a:extLst/>
          </a:lstStyle>
          <a:p>
            <a:endParaRPr lang="es-CR"/>
          </a:p>
        </p:txBody>
      </p:sp>
      <p:sp>
        <p:nvSpPr>
          <p:cNvPr id="6" name="Slide Number Placeholder 5"/>
          <p:cNvSpPr>
            <a:spLocks noGrp="1"/>
          </p:cNvSpPr>
          <p:nvPr>
            <p:ph type="sldNum" sz="quarter" idx="12"/>
          </p:nvPr>
        </p:nvSpPr>
        <p:spPr/>
        <p:txBody>
          <a:bodyPr/>
          <a:lstStyle>
            <a:extLst/>
          </a:lstStyle>
          <a:p>
            <a:fld id="{2984A35B-0722-425D-8764-BEB29FE3A5CD}" type="slidenum">
              <a:rPr lang="es-CR" smtClean="0"/>
              <a:pPr/>
              <a:t>‹#›</a:t>
            </a:fld>
            <a:endParaRPr lang="es-C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33400" y="533402"/>
            <a:ext cx="594360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DBDCA02-1B44-4EDF-9AC0-6FA42B5A6BB2}" type="datetimeFigureOut">
              <a:rPr lang="es-CR" smtClean="0"/>
              <a:pPr/>
              <a:t>23/01/2012</a:t>
            </a:fld>
            <a:endParaRPr lang="es-CR"/>
          </a:p>
        </p:txBody>
      </p:sp>
      <p:sp>
        <p:nvSpPr>
          <p:cNvPr id="5" name="Footer Placeholder 4"/>
          <p:cNvSpPr>
            <a:spLocks noGrp="1"/>
          </p:cNvSpPr>
          <p:nvPr>
            <p:ph type="ftr" sz="quarter" idx="11"/>
          </p:nvPr>
        </p:nvSpPr>
        <p:spPr/>
        <p:txBody>
          <a:bodyPr/>
          <a:lstStyle>
            <a:extLst/>
          </a:lstStyle>
          <a:p>
            <a:endParaRPr lang="es-CR"/>
          </a:p>
        </p:txBody>
      </p:sp>
      <p:sp>
        <p:nvSpPr>
          <p:cNvPr id="6" name="Slide Number Placeholder 5"/>
          <p:cNvSpPr>
            <a:spLocks noGrp="1"/>
          </p:cNvSpPr>
          <p:nvPr>
            <p:ph type="sldNum" sz="quarter" idx="12"/>
          </p:nvPr>
        </p:nvSpPr>
        <p:spPr/>
        <p:txBody>
          <a:bodyPr/>
          <a:lstStyle>
            <a:extLst/>
          </a:lstStyle>
          <a:p>
            <a:fld id="{2984A35B-0722-425D-8764-BEB29FE3A5CD}" type="slidenum">
              <a:rPr lang="es-CR" smtClean="0"/>
              <a:pPr/>
              <a:t>‹#›</a:t>
            </a:fld>
            <a:endParaRPr lang="es-C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502920" y="530352"/>
            <a:ext cx="8183880"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DBDCA02-1B44-4EDF-9AC0-6FA42B5A6BB2}" type="datetimeFigureOut">
              <a:rPr lang="es-CR" smtClean="0"/>
              <a:pPr/>
              <a:t>23/01/2012</a:t>
            </a:fld>
            <a:endParaRPr lang="es-CR"/>
          </a:p>
        </p:txBody>
      </p:sp>
      <p:sp>
        <p:nvSpPr>
          <p:cNvPr id="5" name="Footer Placeholder 4"/>
          <p:cNvSpPr>
            <a:spLocks noGrp="1"/>
          </p:cNvSpPr>
          <p:nvPr>
            <p:ph type="ftr" sz="quarter" idx="11"/>
          </p:nvPr>
        </p:nvSpPr>
        <p:spPr/>
        <p:txBody>
          <a:bodyPr/>
          <a:lstStyle>
            <a:extLst/>
          </a:lstStyle>
          <a:p>
            <a:endParaRPr lang="es-CR"/>
          </a:p>
        </p:txBody>
      </p:sp>
      <p:sp>
        <p:nvSpPr>
          <p:cNvPr id="6" name="Slide Number Placeholder 5"/>
          <p:cNvSpPr>
            <a:spLocks noGrp="1"/>
          </p:cNvSpPr>
          <p:nvPr>
            <p:ph type="sldNum" sz="quarter" idx="12"/>
          </p:nvPr>
        </p:nvSpPr>
        <p:spPr/>
        <p:txBody>
          <a:bodyPr/>
          <a:lstStyle>
            <a:extLst/>
          </a:lstStyle>
          <a:p>
            <a:fld id="{2984A35B-0722-425D-8764-BEB29FE3A5CD}" type="slidenum">
              <a:rPr lang="es-CR" smtClean="0"/>
              <a:pPr/>
              <a:t>‹#›</a:t>
            </a:fld>
            <a:endParaRPr lang="es-C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2DBDCA02-1B44-4EDF-9AC0-6FA42B5A6BB2}" type="datetimeFigureOut">
              <a:rPr lang="es-CR" smtClean="0"/>
              <a:pPr/>
              <a:t>23/01/2012</a:t>
            </a:fld>
            <a:endParaRPr lang="es-CR"/>
          </a:p>
        </p:txBody>
      </p:sp>
      <p:sp>
        <p:nvSpPr>
          <p:cNvPr id="5" name="Footer Placeholder 4"/>
          <p:cNvSpPr>
            <a:spLocks noGrp="1"/>
          </p:cNvSpPr>
          <p:nvPr>
            <p:ph type="ftr" sz="quarter" idx="11"/>
          </p:nvPr>
        </p:nvSpPr>
        <p:spPr/>
        <p:txBody>
          <a:bodyPr/>
          <a:lstStyle>
            <a:extLst/>
          </a:lstStyle>
          <a:p>
            <a:endParaRPr lang="es-CR"/>
          </a:p>
        </p:txBody>
      </p:sp>
      <p:sp>
        <p:nvSpPr>
          <p:cNvPr id="6" name="Slide Number Placeholder 5"/>
          <p:cNvSpPr>
            <a:spLocks noGrp="1"/>
          </p:cNvSpPr>
          <p:nvPr>
            <p:ph type="sldNum" sz="quarter" idx="12"/>
          </p:nvPr>
        </p:nvSpPr>
        <p:spPr/>
        <p:txBody>
          <a:bodyPr/>
          <a:lstStyle>
            <a:extLst/>
          </a:lstStyle>
          <a:p>
            <a:fld id="{2984A35B-0722-425D-8764-BEB29FE3A5CD}" type="slidenum">
              <a:rPr lang="es-CR" smtClean="0"/>
              <a:pPr/>
              <a:t>‹#›</a:t>
            </a:fld>
            <a:endParaRPr lang="es-C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2DBDCA02-1B44-4EDF-9AC0-6FA42B5A6BB2}" type="datetimeFigureOut">
              <a:rPr lang="es-CR" smtClean="0"/>
              <a:pPr/>
              <a:t>23/01/2012</a:t>
            </a:fld>
            <a:endParaRPr lang="es-CR"/>
          </a:p>
        </p:txBody>
      </p:sp>
      <p:sp>
        <p:nvSpPr>
          <p:cNvPr id="6" name="Footer Placeholder 5"/>
          <p:cNvSpPr>
            <a:spLocks noGrp="1"/>
          </p:cNvSpPr>
          <p:nvPr>
            <p:ph type="ftr" sz="quarter" idx="11"/>
          </p:nvPr>
        </p:nvSpPr>
        <p:spPr/>
        <p:txBody>
          <a:bodyPr/>
          <a:lstStyle>
            <a:extLst/>
          </a:lstStyle>
          <a:p>
            <a:endParaRPr lang="es-CR"/>
          </a:p>
        </p:txBody>
      </p:sp>
      <p:sp>
        <p:nvSpPr>
          <p:cNvPr id="7" name="Slide Number Placeholder 6"/>
          <p:cNvSpPr>
            <a:spLocks noGrp="1"/>
          </p:cNvSpPr>
          <p:nvPr>
            <p:ph type="sldNum" sz="quarter" idx="12"/>
          </p:nvPr>
        </p:nvSpPr>
        <p:spPr/>
        <p:txBody>
          <a:bodyPr/>
          <a:lstStyle>
            <a:extLst/>
          </a:lstStyle>
          <a:p>
            <a:fld id="{2984A35B-0722-425D-8764-BEB29FE3A5CD}" type="slidenum">
              <a:rPr lang="es-CR" smtClean="0"/>
              <a:pPr/>
              <a:t>‹#›</a:t>
            </a:fld>
            <a:endParaRPr lang="es-C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2DBDCA02-1B44-4EDF-9AC0-6FA42B5A6BB2}" type="datetimeFigureOut">
              <a:rPr lang="es-CR" smtClean="0"/>
              <a:pPr/>
              <a:t>23/01/2012</a:t>
            </a:fld>
            <a:endParaRPr lang="es-CR"/>
          </a:p>
        </p:txBody>
      </p:sp>
      <p:sp>
        <p:nvSpPr>
          <p:cNvPr id="8" name="Footer Placeholder 7"/>
          <p:cNvSpPr>
            <a:spLocks noGrp="1"/>
          </p:cNvSpPr>
          <p:nvPr>
            <p:ph type="ftr" sz="quarter" idx="11"/>
          </p:nvPr>
        </p:nvSpPr>
        <p:spPr/>
        <p:txBody>
          <a:bodyPr/>
          <a:lstStyle>
            <a:extLst/>
          </a:lstStyle>
          <a:p>
            <a:endParaRPr lang="es-CR"/>
          </a:p>
        </p:txBody>
      </p:sp>
      <p:sp>
        <p:nvSpPr>
          <p:cNvPr id="9" name="Slide Number Placeholder 8"/>
          <p:cNvSpPr>
            <a:spLocks noGrp="1"/>
          </p:cNvSpPr>
          <p:nvPr>
            <p:ph type="sldNum" sz="quarter" idx="12"/>
          </p:nvPr>
        </p:nvSpPr>
        <p:spPr/>
        <p:txBody>
          <a:bodyPr/>
          <a:lstStyle>
            <a:extLst/>
          </a:lstStyle>
          <a:p>
            <a:fld id="{2984A35B-0722-425D-8764-BEB29FE3A5CD}" type="slidenum">
              <a:rPr lang="es-CR" smtClean="0"/>
              <a:pPr/>
              <a:t>‹#›</a:t>
            </a:fld>
            <a:endParaRPr lang="es-C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2DBDCA02-1B44-4EDF-9AC0-6FA42B5A6BB2}" type="datetimeFigureOut">
              <a:rPr lang="es-CR" smtClean="0"/>
              <a:pPr/>
              <a:t>23/01/2012</a:t>
            </a:fld>
            <a:endParaRPr lang="es-CR"/>
          </a:p>
        </p:txBody>
      </p:sp>
      <p:sp>
        <p:nvSpPr>
          <p:cNvPr id="4" name="Footer Placeholder 3"/>
          <p:cNvSpPr>
            <a:spLocks noGrp="1"/>
          </p:cNvSpPr>
          <p:nvPr>
            <p:ph type="ftr" sz="quarter" idx="11"/>
          </p:nvPr>
        </p:nvSpPr>
        <p:spPr/>
        <p:txBody>
          <a:bodyPr/>
          <a:lstStyle>
            <a:extLst/>
          </a:lstStyle>
          <a:p>
            <a:endParaRPr lang="es-CR"/>
          </a:p>
        </p:txBody>
      </p:sp>
      <p:sp>
        <p:nvSpPr>
          <p:cNvPr id="5" name="Slide Number Placeholder 4"/>
          <p:cNvSpPr>
            <a:spLocks noGrp="1"/>
          </p:cNvSpPr>
          <p:nvPr>
            <p:ph type="sldNum" sz="quarter" idx="12"/>
          </p:nvPr>
        </p:nvSpPr>
        <p:spPr/>
        <p:txBody>
          <a:bodyPr/>
          <a:lstStyle>
            <a:extLst/>
          </a:lstStyle>
          <a:p>
            <a:fld id="{2984A35B-0722-425D-8764-BEB29FE3A5CD}" type="slidenum">
              <a:rPr lang="es-CR" smtClean="0"/>
              <a:pPr/>
              <a:t>‹#›</a:t>
            </a:fld>
            <a:endParaRPr lang="es-C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2DBDCA02-1B44-4EDF-9AC0-6FA42B5A6BB2}" type="datetimeFigureOut">
              <a:rPr lang="es-CR" smtClean="0"/>
              <a:pPr/>
              <a:t>23/01/2012</a:t>
            </a:fld>
            <a:endParaRPr lang="es-CR"/>
          </a:p>
        </p:txBody>
      </p:sp>
      <p:sp>
        <p:nvSpPr>
          <p:cNvPr id="3" name="Footer Placeholder 2"/>
          <p:cNvSpPr>
            <a:spLocks noGrp="1"/>
          </p:cNvSpPr>
          <p:nvPr>
            <p:ph type="ftr" sz="quarter" idx="11"/>
          </p:nvPr>
        </p:nvSpPr>
        <p:spPr/>
        <p:txBody>
          <a:bodyPr/>
          <a:lstStyle>
            <a:extLst/>
          </a:lstStyle>
          <a:p>
            <a:endParaRPr lang="es-CR"/>
          </a:p>
        </p:txBody>
      </p:sp>
      <p:sp>
        <p:nvSpPr>
          <p:cNvPr id="4" name="Slide Number Placeholder 3"/>
          <p:cNvSpPr>
            <a:spLocks noGrp="1"/>
          </p:cNvSpPr>
          <p:nvPr>
            <p:ph type="sldNum" sz="quarter" idx="12"/>
          </p:nvPr>
        </p:nvSpPr>
        <p:spPr/>
        <p:txBody>
          <a:bodyPr/>
          <a:lstStyle>
            <a:extLst/>
          </a:lstStyle>
          <a:p>
            <a:fld id="{2984A35B-0722-425D-8764-BEB29FE3A5CD}" type="slidenum">
              <a:rPr lang="es-CR" smtClean="0"/>
              <a:pPr/>
              <a:t>‹#›</a:t>
            </a:fld>
            <a:endParaRPr lang="es-C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2DBDCA02-1B44-4EDF-9AC0-6FA42B5A6BB2}" type="datetimeFigureOut">
              <a:rPr lang="es-CR" smtClean="0"/>
              <a:pPr/>
              <a:t>23/01/2012</a:t>
            </a:fld>
            <a:endParaRPr lang="es-CR"/>
          </a:p>
        </p:txBody>
      </p:sp>
      <p:sp>
        <p:nvSpPr>
          <p:cNvPr id="6" name="Footer Placeholder 5"/>
          <p:cNvSpPr>
            <a:spLocks noGrp="1"/>
          </p:cNvSpPr>
          <p:nvPr>
            <p:ph type="ftr" sz="quarter" idx="11"/>
          </p:nvPr>
        </p:nvSpPr>
        <p:spPr/>
        <p:txBody>
          <a:bodyPr/>
          <a:lstStyle>
            <a:extLst/>
          </a:lstStyle>
          <a:p>
            <a:endParaRPr lang="es-CR"/>
          </a:p>
        </p:txBody>
      </p:sp>
      <p:sp>
        <p:nvSpPr>
          <p:cNvPr id="7" name="Slide Number Placeholder 6"/>
          <p:cNvSpPr>
            <a:spLocks noGrp="1"/>
          </p:cNvSpPr>
          <p:nvPr>
            <p:ph type="sldNum" sz="quarter" idx="12"/>
          </p:nvPr>
        </p:nvSpPr>
        <p:spPr/>
        <p:txBody>
          <a:bodyPr/>
          <a:lstStyle>
            <a:extLst/>
          </a:lstStyle>
          <a:p>
            <a:fld id="{2984A35B-0722-425D-8764-BEB29FE3A5CD}" type="slidenum">
              <a:rPr lang="es-CR" smtClean="0"/>
              <a:pPr/>
              <a:t>‹#›</a:t>
            </a:fld>
            <a:endParaRPr lang="es-C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2DBDCA02-1B44-4EDF-9AC0-6FA42B5A6BB2}" type="datetimeFigureOut">
              <a:rPr lang="es-CR" smtClean="0"/>
              <a:pPr/>
              <a:t>23/01/2012</a:t>
            </a:fld>
            <a:endParaRPr lang="es-CR"/>
          </a:p>
        </p:txBody>
      </p:sp>
      <p:sp>
        <p:nvSpPr>
          <p:cNvPr id="6" name="Footer Placeholder 5"/>
          <p:cNvSpPr>
            <a:spLocks noGrp="1"/>
          </p:cNvSpPr>
          <p:nvPr>
            <p:ph type="ftr" sz="quarter" idx="11"/>
          </p:nvPr>
        </p:nvSpPr>
        <p:spPr/>
        <p:txBody>
          <a:bodyPr/>
          <a:lstStyle>
            <a:extLst/>
          </a:lstStyle>
          <a:p>
            <a:endParaRPr lang="es-CR"/>
          </a:p>
        </p:txBody>
      </p:sp>
      <p:sp>
        <p:nvSpPr>
          <p:cNvPr id="7" name="Slide Number Placeholder 6"/>
          <p:cNvSpPr>
            <a:spLocks noGrp="1"/>
          </p:cNvSpPr>
          <p:nvPr>
            <p:ph type="sldNum" sz="quarter" idx="12"/>
          </p:nvPr>
        </p:nvSpPr>
        <p:spPr/>
        <p:txBody>
          <a:bodyPr/>
          <a:lstStyle>
            <a:extLst/>
          </a:lstStyle>
          <a:p>
            <a:fld id="{2984A35B-0722-425D-8764-BEB29FE3A5CD}" type="slidenum">
              <a:rPr lang="es-CR" smtClean="0"/>
              <a:pPr/>
              <a:t>‹#›</a:t>
            </a:fld>
            <a:endParaRPr lang="es-CR"/>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2DBDCA02-1B44-4EDF-9AC0-6FA42B5A6BB2}" type="datetimeFigureOut">
              <a:rPr lang="es-CR" smtClean="0"/>
              <a:pPr/>
              <a:t>23/01/2012</a:t>
            </a:fld>
            <a:endParaRPr lang="es-CR"/>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s-CR"/>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2984A35B-0722-425D-8764-BEB29FE3A5CD}" type="slidenum">
              <a:rPr lang="es-CR" smtClean="0"/>
              <a:pPr/>
              <a:t>‹#›</a:t>
            </a:fld>
            <a:endParaRPr lang="es-C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lh4.googleusercontent.com/8qWCuhjyTfYV7qgE8pVqYPHZvI8ehmJF4S5_N8dWlx1fZ98pSAzng0k6rcikiL3La5jAEEM-qPO-Y61yQ8HgoAgkBP1XYMXguF1JugbGXmTNzeGQxLU"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lh6.googleusercontent.com/k-MrmoX1Jcil0DeS8ttaeYhMu5iyy2NqlMeqYoQ68YbVV2RJsw_KIIqmCyBWNVOyAU5VHd8E9vp0h8K7mXbSThcFTsxm1_W_ARGiAQjnedKN0I6U8Kg"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lh3.googleusercontent.com/knXBhSgJNS0oCNWo6n8KgF-yv3xjYabR1_UwEEnTxz01tC7xl3OoROsTDS17IW2ctBF8Ate1UR5reRHmBb8cxP1L4IEIcD8NC8kNOJHB6tUvdJbhoSs"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lh6.googleusercontent.com/iafmEd_lAM2E9muxUqoh--4SeLN8xlDhPvE8oM_36QhL9oIoEv3VsNKaaxC65ZCPR_wgA4t7fYjUoNubVlKDA0WXuHTP_pqiVmIEAGndk1IT8h1EdWE"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upload.wikimedia.org/wikipedia/commons/5/53/Netzwerktopologie_Stern.png"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es.wikipedia.org/wiki/Archivo:Red-black_tree_example.svg"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lh5.googleusercontent.com/oULUVWhGrPd9WiyVZiUlrvxDw-0WMckRIj6MmJOfQd1YvC8INXUQvcuOWwpmukdXlqkoUXyxFZwa5AKW5Fr0GrkF70R5Z1k3TUopPmh0iZw44vL-abg"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4.bp.blogspot.com/_I0L2iMziVjw/TRS8W-CW4oI/AAAAAAAAFoc/uRAZtcwubQI/s400/tree.png"/>
          <p:cNvPicPr>
            <a:picLocks noChangeAspect="1" noChangeArrowheads="1"/>
          </p:cNvPicPr>
          <p:nvPr/>
        </p:nvPicPr>
        <p:blipFill>
          <a:blip r:embed="rId2" cstate="print">
            <a:lum bright="-1000" contrast="45000"/>
          </a:blip>
          <a:srcRect l="3780" t="5214" r="3611" b="3546"/>
          <a:stretch>
            <a:fillRect/>
          </a:stretch>
        </p:blipFill>
        <p:spPr bwMode="auto">
          <a:xfrm>
            <a:off x="467544" y="3861048"/>
            <a:ext cx="3528392" cy="2520280"/>
          </a:xfrm>
          <a:prstGeom prst="rect">
            <a:avLst/>
          </a:prstGeom>
          <a:noFill/>
          <a:ln>
            <a:noFill/>
          </a:ln>
        </p:spPr>
      </p:pic>
      <p:pic>
        <p:nvPicPr>
          <p:cNvPr id="24580" name="Picture 4" descr="http://www.programacion.com/cursos_descargas/servlets_jsp/servlets_jsp/exceptions.fm.anc.gif"/>
          <p:cNvPicPr>
            <a:picLocks noChangeAspect="1" noChangeArrowheads="1"/>
          </p:cNvPicPr>
          <p:nvPr/>
        </p:nvPicPr>
        <p:blipFill>
          <a:blip r:embed="rId3" cstate="print"/>
          <a:srcRect/>
          <a:stretch>
            <a:fillRect/>
          </a:stretch>
        </p:blipFill>
        <p:spPr bwMode="auto">
          <a:xfrm>
            <a:off x="3635896" y="1916832"/>
            <a:ext cx="1743075" cy="1704976"/>
          </a:xfrm>
          <a:prstGeom prst="rect">
            <a:avLst/>
          </a:prstGeom>
          <a:noFill/>
        </p:spPr>
      </p:pic>
      <p:sp>
        <p:nvSpPr>
          <p:cNvPr id="6" name="Title 5"/>
          <p:cNvSpPr>
            <a:spLocks noGrp="1"/>
          </p:cNvSpPr>
          <p:nvPr>
            <p:ph type="ctrTitle"/>
          </p:nvPr>
        </p:nvSpPr>
        <p:spPr>
          <a:xfrm>
            <a:off x="1475656" y="692696"/>
            <a:ext cx="6476256" cy="892696"/>
          </a:xfrm>
        </p:spPr>
        <p:txBody>
          <a:bodyPr/>
          <a:lstStyle/>
          <a:p>
            <a:r>
              <a:rPr lang="es-CR" dirty="0" smtClean="0"/>
              <a:t>Árboles Rojo-Negro</a:t>
            </a:r>
            <a:endParaRPr lang="es-CR" dirty="0"/>
          </a:p>
        </p:txBody>
      </p:sp>
      <p:sp>
        <p:nvSpPr>
          <p:cNvPr id="7" name="Subtitle 6"/>
          <p:cNvSpPr>
            <a:spLocks noGrp="1"/>
          </p:cNvSpPr>
          <p:nvPr>
            <p:ph type="subTitle" idx="1"/>
          </p:nvPr>
        </p:nvSpPr>
        <p:spPr/>
        <p:txBody>
          <a:bodyPr/>
          <a:lstStyle/>
          <a:p>
            <a:r>
              <a:rPr lang="es-CR" dirty="0" smtClean="0"/>
              <a:t>Árboles 2-3-4</a:t>
            </a:r>
          </a:p>
          <a:p>
            <a:r>
              <a:rPr lang="es-CR" dirty="0" smtClean="0"/>
              <a:t>Arboles Rojo Negro</a:t>
            </a:r>
            <a:endParaRPr lang="es-C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528" y="476672"/>
            <a:ext cx="8280920" cy="1200329"/>
          </a:xfrm>
          <a:prstGeom prst="rect">
            <a:avLst/>
          </a:prstGeom>
        </p:spPr>
        <p:txBody>
          <a:bodyPr wrap="square">
            <a:spAutoFit/>
          </a:bodyPr>
          <a:lstStyle/>
          <a:p>
            <a:r>
              <a:rPr lang="es-ES" b="1" dirty="0" smtClean="0"/>
              <a:t>Rotación simple más </a:t>
            </a:r>
            <a:r>
              <a:rPr lang="es-ES" b="1" dirty="0" err="1" smtClean="0"/>
              <a:t>recoloración</a:t>
            </a:r>
            <a:r>
              <a:rPr lang="es-ES" b="1" dirty="0" smtClean="0"/>
              <a:t>.</a:t>
            </a:r>
            <a:endParaRPr lang="es-ES" dirty="0" smtClean="0"/>
          </a:p>
          <a:p>
            <a:r>
              <a:rPr lang="es-ES" dirty="0" smtClean="0"/>
              <a:t>Sucede cuando el hermano del padre es de color negro y el nodo a ser insertado se coloca por el lado izquierdo. En este caso solo es necesario hacer una rotación simple del nuevo nodo insertado y una </a:t>
            </a:r>
            <a:r>
              <a:rPr lang="es-ES" dirty="0" err="1" smtClean="0"/>
              <a:t>recoloración</a:t>
            </a:r>
            <a:r>
              <a:rPr lang="es-ES" dirty="0" smtClean="0"/>
              <a:t> que garantice la altura negra del árbol.</a:t>
            </a:r>
            <a:endParaRPr lang="es-ES" dirty="0"/>
          </a:p>
        </p:txBody>
      </p:sp>
      <p:pic>
        <p:nvPicPr>
          <p:cNvPr id="22530" name="Picture 2" descr="mhtml:file://C:\Users\zunigaiv\Documents\CENFOTEC\Estructuras%20II%20Cenfotec\24%20Arboles%20Rojo-Negro%20-%20Tutorias%20de%20ingeniería.mht!https://lh4.googleusercontent.com/8qWCuhjyTfYV7qgE8pVqYPHZvI8ehmJF4S5_N8dWlx1fZ98pSAzng0k6rcikiL3La5jAEEM-qPO-Y61yQ8HgoAgkBP1XYMXguF1JugbGXmTNzeGQxLU">
            <a:hlinkClick r:id="rId2"/>
          </p:cNvPr>
          <p:cNvPicPr>
            <a:picLocks noChangeAspect="1" noChangeArrowheads="1"/>
          </p:cNvPicPr>
          <p:nvPr/>
        </p:nvPicPr>
        <p:blipFill>
          <a:blip r:embed="rId3" cstate="print"/>
          <a:srcRect/>
          <a:stretch>
            <a:fillRect/>
          </a:stretch>
        </p:blipFill>
        <p:spPr bwMode="auto">
          <a:xfrm>
            <a:off x="362003" y="2060848"/>
            <a:ext cx="8458469" cy="3146302"/>
          </a:xfrm>
          <a:prstGeom prst="rect">
            <a:avLst/>
          </a:prstGeom>
          <a:noFill/>
        </p:spPr>
      </p:pic>
      <p:sp>
        <p:nvSpPr>
          <p:cNvPr id="7" name="Rectangle 6"/>
          <p:cNvSpPr/>
          <p:nvPr/>
        </p:nvSpPr>
        <p:spPr>
          <a:xfrm>
            <a:off x="179512" y="6464369"/>
            <a:ext cx="8820472" cy="276999"/>
          </a:xfrm>
          <a:prstGeom prst="rect">
            <a:avLst/>
          </a:prstGeom>
        </p:spPr>
        <p:txBody>
          <a:bodyPr wrap="square">
            <a:spAutoFit/>
          </a:bodyPr>
          <a:lstStyle/>
          <a:p>
            <a:r>
              <a:rPr lang="es-CR" sz="1200" dirty="0" smtClean="0"/>
              <a:t>http://sites.google.com/site/tutoriasdeingenieria/estructura-de-datos/24-clase</a:t>
            </a:r>
            <a:endParaRPr lang="es-CR" sz="1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528" y="476672"/>
            <a:ext cx="8424936" cy="1200329"/>
          </a:xfrm>
          <a:prstGeom prst="rect">
            <a:avLst/>
          </a:prstGeom>
        </p:spPr>
        <p:txBody>
          <a:bodyPr wrap="square">
            <a:spAutoFit/>
          </a:bodyPr>
          <a:lstStyle/>
          <a:p>
            <a:r>
              <a:rPr lang="es-ES" b="1" dirty="0" smtClean="0"/>
              <a:t>Rotación doble ID más </a:t>
            </a:r>
            <a:r>
              <a:rPr lang="es-ES" b="1" dirty="0" err="1" smtClean="0"/>
              <a:t>recoloración</a:t>
            </a:r>
            <a:r>
              <a:rPr lang="es-ES" b="1" dirty="0" smtClean="0"/>
              <a:t>.</a:t>
            </a:r>
            <a:endParaRPr lang="es-ES" dirty="0" smtClean="0"/>
          </a:p>
          <a:p>
            <a:r>
              <a:rPr lang="es-ES" dirty="0" smtClean="0"/>
              <a:t>Cuando el nuevo nodo a ser insertado se coloca en el lado derecho del padre, se requiere realizar una rotación doble y después una </a:t>
            </a:r>
            <a:r>
              <a:rPr lang="es-ES" dirty="0" err="1" smtClean="0"/>
              <a:t>recoloración</a:t>
            </a:r>
            <a:r>
              <a:rPr lang="es-ES" dirty="0" smtClean="0"/>
              <a:t> para garantizar el equilibrio del árbol y el cumplimiento de la altura negra.</a:t>
            </a:r>
            <a:endParaRPr lang="es-ES" dirty="0"/>
          </a:p>
        </p:txBody>
      </p:sp>
      <p:pic>
        <p:nvPicPr>
          <p:cNvPr id="21506" name="Picture 2" descr="mhtml:file://C:\Users\zunigaiv\Documents\CENFOTEC\Estructuras%20II%20Cenfotec\24%20Arboles%20Rojo-Negro%20-%20Tutorias%20de%20ingeniería.mht!https://lh6.googleusercontent.com/k-MrmoX1Jcil0DeS8ttaeYhMu5iyy2NqlMeqYoQ68YbVV2RJsw_KIIqmCyBWNVOyAU5VHd8E9vp0h8K7mXbSThcFTsxm1_W_ARGiAQjnedKN0I6U8Kg">
            <a:hlinkClick r:id="rId2"/>
          </p:cNvPr>
          <p:cNvPicPr>
            <a:picLocks noChangeAspect="1" noChangeArrowheads="1"/>
          </p:cNvPicPr>
          <p:nvPr/>
        </p:nvPicPr>
        <p:blipFill>
          <a:blip r:embed="rId3" cstate="print"/>
          <a:srcRect/>
          <a:stretch>
            <a:fillRect/>
          </a:stretch>
        </p:blipFill>
        <p:spPr bwMode="auto">
          <a:xfrm>
            <a:off x="521427" y="2420888"/>
            <a:ext cx="8227037" cy="2883794"/>
          </a:xfrm>
          <a:prstGeom prst="rect">
            <a:avLst/>
          </a:prstGeom>
          <a:noFill/>
        </p:spPr>
      </p:pic>
      <p:sp>
        <p:nvSpPr>
          <p:cNvPr id="7" name="Rectangle 6"/>
          <p:cNvSpPr/>
          <p:nvPr/>
        </p:nvSpPr>
        <p:spPr>
          <a:xfrm>
            <a:off x="179512" y="6464369"/>
            <a:ext cx="8820472" cy="276999"/>
          </a:xfrm>
          <a:prstGeom prst="rect">
            <a:avLst/>
          </a:prstGeom>
        </p:spPr>
        <p:txBody>
          <a:bodyPr wrap="square">
            <a:spAutoFit/>
          </a:bodyPr>
          <a:lstStyle/>
          <a:p>
            <a:r>
              <a:rPr lang="es-CR" sz="1200" dirty="0" smtClean="0"/>
              <a:t>http://sites.google.com/site/tutoriasdeingenieria/estructura-de-datos/24-clase</a:t>
            </a:r>
            <a:endParaRPr lang="es-CR" sz="12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548680"/>
            <a:ext cx="7992888" cy="923330"/>
          </a:xfrm>
          <a:prstGeom prst="rect">
            <a:avLst/>
          </a:prstGeom>
        </p:spPr>
        <p:txBody>
          <a:bodyPr wrap="square">
            <a:spAutoFit/>
          </a:bodyPr>
          <a:lstStyle/>
          <a:p>
            <a:r>
              <a:rPr lang="es-ES" b="1" dirty="0" smtClean="0"/>
              <a:t>Rotación Doble DI mas </a:t>
            </a:r>
            <a:r>
              <a:rPr lang="es-ES" b="1" dirty="0" err="1" smtClean="0"/>
              <a:t>recoloración</a:t>
            </a:r>
            <a:r>
              <a:rPr lang="es-ES" b="1" dirty="0" smtClean="0"/>
              <a:t>.</a:t>
            </a:r>
            <a:r>
              <a:rPr lang="es-ES" dirty="0" smtClean="0"/>
              <a:t/>
            </a:r>
            <a:br>
              <a:rPr lang="es-ES" dirty="0" smtClean="0"/>
            </a:br>
            <a:r>
              <a:rPr lang="es-ES" dirty="0" smtClean="0"/>
              <a:t>Nodo insertado por el lado izquierdo del padre, pero caso en el cual el padre no tiene hermano</a:t>
            </a:r>
            <a:endParaRPr lang="es-ES" dirty="0"/>
          </a:p>
        </p:txBody>
      </p:sp>
      <p:pic>
        <p:nvPicPr>
          <p:cNvPr id="11266" name="Picture 2" descr="mhtml:file://C:\Users\zunigaiv\Documents\CENFOTEC\Estructuras%20II%20Cenfotec\24%20Arboles%20Rojo-Negro%20-%20Tutorias%20de%20ingeniería.mht!https://lh3.googleusercontent.com/knXBhSgJNS0oCNWo6n8KgF-yv3xjYabR1_UwEEnTxz01tC7xl3OoROsTDS17IW2ctBF8Ate1UR5reRHmBb8cxP1L4IEIcD8NC8kNOJHB6tUvdJbhoSs">
            <a:hlinkClick r:id="rId2"/>
          </p:cNvPr>
          <p:cNvPicPr>
            <a:picLocks noChangeAspect="1" noChangeArrowheads="1"/>
          </p:cNvPicPr>
          <p:nvPr/>
        </p:nvPicPr>
        <p:blipFill>
          <a:blip r:embed="rId3" cstate="print"/>
          <a:srcRect/>
          <a:stretch>
            <a:fillRect/>
          </a:stretch>
        </p:blipFill>
        <p:spPr bwMode="auto">
          <a:xfrm>
            <a:off x="899592" y="1988840"/>
            <a:ext cx="7104304" cy="3573786"/>
          </a:xfrm>
          <a:prstGeom prst="rect">
            <a:avLst/>
          </a:prstGeom>
          <a:noFill/>
        </p:spPr>
      </p:pic>
      <p:sp>
        <p:nvSpPr>
          <p:cNvPr id="4" name="Rectangle 3"/>
          <p:cNvSpPr/>
          <p:nvPr/>
        </p:nvSpPr>
        <p:spPr>
          <a:xfrm>
            <a:off x="179512" y="6453336"/>
            <a:ext cx="8820472" cy="276999"/>
          </a:xfrm>
          <a:prstGeom prst="rect">
            <a:avLst/>
          </a:prstGeom>
        </p:spPr>
        <p:txBody>
          <a:bodyPr wrap="square">
            <a:spAutoFit/>
          </a:bodyPr>
          <a:lstStyle/>
          <a:p>
            <a:r>
              <a:rPr lang="es-CR" sz="1200" dirty="0" smtClean="0"/>
              <a:t>http://sites.google.com/site/tutoriasdeingenieria/estructura-de-datos/24-clase</a:t>
            </a:r>
            <a:endParaRPr lang="es-CR" sz="12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332656"/>
            <a:ext cx="8496944" cy="646331"/>
          </a:xfrm>
          <a:prstGeom prst="rect">
            <a:avLst/>
          </a:prstGeom>
        </p:spPr>
        <p:txBody>
          <a:bodyPr wrap="square">
            <a:spAutoFit/>
          </a:bodyPr>
          <a:lstStyle/>
          <a:p>
            <a:r>
              <a:rPr lang="es-ES" b="1" dirty="0" smtClean="0"/>
              <a:t>Crear un árbol Rojo-Negro dada la siguiente entrada.</a:t>
            </a:r>
            <a:endParaRPr lang="es-ES" dirty="0" smtClean="0"/>
          </a:p>
          <a:p>
            <a:r>
              <a:rPr lang="es-ES" dirty="0" smtClean="0"/>
              <a:t>13,5,18,10,16,27,9,23,38. </a:t>
            </a:r>
          </a:p>
        </p:txBody>
      </p:sp>
      <p:pic>
        <p:nvPicPr>
          <p:cNvPr id="10242" name="Picture 2" descr="mhtml:file://C:\Users\zunigaiv\Documents\CENFOTEC\Estructuras%20II%20Cenfotec\24%20Arboles%20Rojo-Negro%20-%20Tutorias%20de%20ingeniería.mht!https://lh6.googleusercontent.com/iafmEd_lAM2E9muxUqoh--4SeLN8xlDhPvE8oM_36QhL9oIoEv3VsNKaaxC65ZCPR_wgA4t7fYjUoNubVlKDA0WXuHTP_pqiVmIEAGndk1IT8h1EdWE">
            <a:hlinkClick r:id="rId2"/>
          </p:cNvPr>
          <p:cNvPicPr>
            <a:picLocks noChangeAspect="1" noChangeArrowheads="1"/>
          </p:cNvPicPr>
          <p:nvPr/>
        </p:nvPicPr>
        <p:blipFill>
          <a:blip r:embed="rId3" cstate="print"/>
          <a:srcRect/>
          <a:stretch>
            <a:fillRect/>
          </a:stretch>
        </p:blipFill>
        <p:spPr bwMode="auto">
          <a:xfrm>
            <a:off x="1259632" y="928836"/>
            <a:ext cx="6648450" cy="5524500"/>
          </a:xfrm>
          <a:prstGeom prst="rect">
            <a:avLst/>
          </a:prstGeom>
          <a:noFill/>
        </p:spPr>
      </p:pic>
      <p:sp>
        <p:nvSpPr>
          <p:cNvPr id="4" name="Rectangle 3"/>
          <p:cNvSpPr/>
          <p:nvPr/>
        </p:nvSpPr>
        <p:spPr>
          <a:xfrm>
            <a:off x="179512" y="6464369"/>
            <a:ext cx="8820472" cy="276999"/>
          </a:xfrm>
          <a:prstGeom prst="rect">
            <a:avLst/>
          </a:prstGeom>
        </p:spPr>
        <p:txBody>
          <a:bodyPr wrap="square">
            <a:spAutoFit/>
          </a:bodyPr>
          <a:lstStyle/>
          <a:p>
            <a:r>
              <a:rPr lang="es-CR" sz="1200" dirty="0" smtClean="0"/>
              <a:t>http://sites.google.com/site/tutoriasdeingenieria/estructura-de-datos/24-clase</a:t>
            </a:r>
            <a:endParaRPr lang="es-CR" sz="12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476672"/>
            <a:ext cx="1296144" cy="369332"/>
          </a:xfrm>
          <a:prstGeom prst="rect">
            <a:avLst/>
          </a:prstGeom>
          <a:noFill/>
        </p:spPr>
        <p:txBody>
          <a:bodyPr wrap="square" rtlCol="0">
            <a:spAutoFit/>
          </a:bodyPr>
          <a:lstStyle/>
          <a:p>
            <a:r>
              <a:rPr lang="es-CR" b="1" dirty="0" smtClean="0"/>
              <a:t>Tarea</a:t>
            </a:r>
            <a:endParaRPr lang="es-CR" b="1" dirty="0"/>
          </a:p>
        </p:txBody>
      </p:sp>
      <p:sp>
        <p:nvSpPr>
          <p:cNvPr id="3" name="TextBox 2"/>
          <p:cNvSpPr txBox="1"/>
          <p:nvPr/>
        </p:nvSpPr>
        <p:spPr>
          <a:xfrm>
            <a:off x="611560" y="945882"/>
            <a:ext cx="7848872" cy="5755422"/>
          </a:xfrm>
          <a:prstGeom prst="rect">
            <a:avLst/>
          </a:prstGeom>
          <a:noFill/>
        </p:spPr>
        <p:txBody>
          <a:bodyPr wrap="square" rtlCol="0">
            <a:spAutoFit/>
          </a:bodyPr>
          <a:lstStyle/>
          <a:p>
            <a:r>
              <a:rPr lang="es-CR" sz="1600" dirty="0" smtClean="0"/>
              <a:t>En parejas. Para la próxima semana. </a:t>
            </a:r>
          </a:p>
          <a:p>
            <a:endParaRPr lang="es-CR" sz="1600" dirty="0" smtClean="0"/>
          </a:p>
          <a:p>
            <a:r>
              <a:rPr lang="es-CR" sz="1600" dirty="0" smtClean="0"/>
              <a:t>1. Investigar como y para que se implementan los siguientes elementos en programación en C:</a:t>
            </a:r>
          </a:p>
          <a:p>
            <a:endParaRPr lang="es-CR" sz="1600" dirty="0" smtClean="0"/>
          </a:p>
          <a:p>
            <a:r>
              <a:rPr lang="es-CR" sz="1600" dirty="0" err="1" smtClean="0"/>
              <a:t>Header</a:t>
            </a:r>
            <a:r>
              <a:rPr lang="es-CR" sz="1600" dirty="0" smtClean="0"/>
              <a:t> files (archivos </a:t>
            </a:r>
            <a:r>
              <a:rPr lang="es-CR" sz="1600" dirty="0" err="1" smtClean="0"/>
              <a:t>cabezera</a:t>
            </a:r>
            <a:r>
              <a:rPr lang="es-CR" sz="1600" dirty="0" smtClean="0"/>
              <a:t>)</a:t>
            </a:r>
          </a:p>
          <a:p>
            <a:r>
              <a:rPr lang="es-CR" sz="1600" dirty="0" smtClean="0"/>
              <a:t>API </a:t>
            </a:r>
            <a:r>
              <a:rPr lang="es-CR" sz="1600" dirty="0" err="1" smtClean="0"/>
              <a:t>Aplication</a:t>
            </a:r>
            <a:r>
              <a:rPr lang="es-CR" sz="1600" dirty="0" smtClean="0"/>
              <a:t> </a:t>
            </a:r>
            <a:r>
              <a:rPr lang="es-CR" sz="1600" dirty="0" err="1" smtClean="0"/>
              <a:t>Programing</a:t>
            </a:r>
            <a:r>
              <a:rPr lang="es-CR" sz="1600" dirty="0" smtClean="0"/>
              <a:t> Interface</a:t>
            </a:r>
          </a:p>
          <a:p>
            <a:r>
              <a:rPr lang="es-CR" sz="1600" dirty="0" err="1" smtClean="0"/>
              <a:t>Unit</a:t>
            </a:r>
            <a:r>
              <a:rPr lang="es-CR" sz="1600" dirty="0" smtClean="0"/>
              <a:t> </a:t>
            </a:r>
            <a:r>
              <a:rPr lang="es-CR" sz="1600" dirty="0" err="1" smtClean="0"/>
              <a:t>testing</a:t>
            </a:r>
            <a:r>
              <a:rPr lang="es-CR" sz="1600" dirty="0" smtClean="0"/>
              <a:t> (Prueba unitaria)</a:t>
            </a:r>
          </a:p>
          <a:p>
            <a:r>
              <a:rPr lang="es-CR" sz="1600" dirty="0" err="1" smtClean="0"/>
              <a:t>Function</a:t>
            </a:r>
            <a:r>
              <a:rPr lang="es-CR" sz="1600" dirty="0" smtClean="0"/>
              <a:t> pointer (Punteros a función)</a:t>
            </a:r>
          </a:p>
          <a:p>
            <a:r>
              <a:rPr lang="es-CR" sz="1600" dirty="0" err="1" smtClean="0"/>
              <a:t>Strategy</a:t>
            </a:r>
            <a:r>
              <a:rPr lang="es-CR" sz="1600" dirty="0" smtClean="0"/>
              <a:t> </a:t>
            </a:r>
            <a:r>
              <a:rPr lang="es-CR" sz="1600" dirty="0" err="1" smtClean="0"/>
              <a:t>pattern</a:t>
            </a:r>
            <a:r>
              <a:rPr lang="es-CR" sz="1600" dirty="0" smtClean="0"/>
              <a:t> (Patrón estrategia)</a:t>
            </a:r>
          </a:p>
          <a:p>
            <a:r>
              <a:rPr lang="es-CR" sz="1600" dirty="0" err="1" smtClean="0"/>
              <a:t>Make</a:t>
            </a:r>
            <a:r>
              <a:rPr lang="es-CR" sz="1600" dirty="0" smtClean="0"/>
              <a:t> </a:t>
            </a:r>
            <a:r>
              <a:rPr lang="es-CR" sz="1600" dirty="0" err="1" smtClean="0"/>
              <a:t>utility</a:t>
            </a:r>
            <a:r>
              <a:rPr lang="es-CR" sz="1600" dirty="0" smtClean="0"/>
              <a:t> (utilitario </a:t>
            </a:r>
            <a:r>
              <a:rPr lang="es-CR" sz="1600" dirty="0" err="1" smtClean="0"/>
              <a:t>make</a:t>
            </a:r>
            <a:r>
              <a:rPr lang="es-CR" sz="1600" dirty="0" smtClean="0"/>
              <a:t>) </a:t>
            </a:r>
          </a:p>
          <a:p>
            <a:endParaRPr lang="es-CR" sz="1600" dirty="0" smtClean="0"/>
          </a:p>
          <a:p>
            <a:r>
              <a:rPr lang="es-CR" sz="1600" dirty="0" smtClean="0"/>
              <a:t>2.Generar un pequeña aplicación prototípica de </a:t>
            </a:r>
            <a:r>
              <a:rPr lang="es-CR" sz="1600" dirty="0" err="1" smtClean="0"/>
              <a:t>busqueda</a:t>
            </a:r>
            <a:r>
              <a:rPr lang="es-CR" sz="1600" dirty="0" smtClean="0"/>
              <a:t> (con dos estrategias, por ejemplo : secuencial y binaria) donde se utilicen todos los elementos antes </a:t>
            </a:r>
            <a:r>
              <a:rPr lang="es-CR" sz="1600" dirty="0" err="1" smtClean="0"/>
              <a:t>mencionados.El</a:t>
            </a:r>
            <a:r>
              <a:rPr lang="es-CR" sz="1600" dirty="0" smtClean="0"/>
              <a:t> </a:t>
            </a:r>
            <a:r>
              <a:rPr lang="es-CR" sz="1600" dirty="0" err="1" smtClean="0"/>
              <a:t>menu</a:t>
            </a:r>
            <a:r>
              <a:rPr lang="es-CR" sz="1600" dirty="0" smtClean="0"/>
              <a:t> debe permitir:</a:t>
            </a:r>
          </a:p>
          <a:p>
            <a:r>
              <a:rPr lang="es-CR" sz="1600" dirty="0" smtClean="0"/>
              <a:t>1.Escoger Algoritmo</a:t>
            </a:r>
          </a:p>
          <a:p>
            <a:r>
              <a:rPr lang="es-CR" sz="1600" dirty="0" smtClean="0"/>
              <a:t>2.Regenerar lista e imprimir</a:t>
            </a:r>
          </a:p>
          <a:p>
            <a:r>
              <a:rPr lang="es-CR" sz="1600" dirty="0" smtClean="0"/>
              <a:t>3.Ingresar Elemento</a:t>
            </a:r>
          </a:p>
          <a:p>
            <a:r>
              <a:rPr lang="es-CR" sz="1600" dirty="0" smtClean="0"/>
              <a:t>4.Busqueda e imprimir si </a:t>
            </a:r>
            <a:r>
              <a:rPr lang="es-CR" sz="1600" smtClean="0"/>
              <a:t>se encontró o no.</a:t>
            </a:r>
            <a:endParaRPr lang="es-CR" sz="1600" dirty="0" smtClean="0"/>
          </a:p>
          <a:p>
            <a:endParaRPr lang="es-CR" sz="1600" dirty="0" smtClean="0"/>
          </a:p>
          <a:p>
            <a:r>
              <a:rPr lang="es-CR" sz="1600" dirty="0" smtClean="0"/>
              <a:t>3. Investigar sobre el lenguaje  </a:t>
            </a:r>
            <a:r>
              <a:rPr lang="es-CR" sz="1600" dirty="0" err="1" smtClean="0"/>
              <a:t>sysUML</a:t>
            </a:r>
            <a:r>
              <a:rPr lang="es-CR" sz="1600" dirty="0" smtClean="0"/>
              <a:t> y como utilizarlo en el contexto de software construidos con lenguajes de programación estructurados. </a:t>
            </a:r>
          </a:p>
          <a:p>
            <a:endParaRPr lang="es-CR" sz="16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www.omgsysml.org/images/Figure-3.jpg"/>
          <p:cNvPicPr>
            <a:picLocks noChangeAspect="1" noChangeArrowheads="1"/>
          </p:cNvPicPr>
          <p:nvPr/>
        </p:nvPicPr>
        <p:blipFill>
          <a:blip r:embed="rId2" cstate="print"/>
          <a:srcRect/>
          <a:stretch>
            <a:fillRect/>
          </a:stretch>
        </p:blipFill>
        <p:spPr bwMode="auto">
          <a:xfrm>
            <a:off x="1835696" y="2239094"/>
            <a:ext cx="5715000" cy="4286250"/>
          </a:xfrm>
          <a:prstGeom prst="rect">
            <a:avLst/>
          </a:prstGeom>
          <a:noFill/>
        </p:spPr>
      </p:pic>
      <p:sp>
        <p:nvSpPr>
          <p:cNvPr id="3" name="Rectangle 2"/>
          <p:cNvSpPr/>
          <p:nvPr/>
        </p:nvSpPr>
        <p:spPr>
          <a:xfrm>
            <a:off x="611560" y="476672"/>
            <a:ext cx="7992888" cy="2062103"/>
          </a:xfrm>
          <a:prstGeom prst="rect">
            <a:avLst/>
          </a:prstGeom>
        </p:spPr>
        <p:txBody>
          <a:bodyPr wrap="square">
            <a:spAutoFit/>
          </a:bodyPr>
          <a:lstStyle/>
          <a:p>
            <a:r>
              <a:rPr lang="es-ES" sz="1600" b="1" dirty="0" err="1" smtClean="0"/>
              <a:t>Sysml</a:t>
            </a:r>
            <a:r>
              <a:rPr lang="es-ES" sz="1600" b="1" dirty="0" smtClean="0"/>
              <a:t> </a:t>
            </a:r>
            <a:r>
              <a:rPr lang="es-ES" sz="1600" dirty="0" smtClean="0"/>
              <a:t>(</a:t>
            </a:r>
            <a:r>
              <a:rPr lang="es-ES" sz="1600" dirty="0" err="1" smtClean="0"/>
              <a:t>Systems</a:t>
            </a:r>
            <a:r>
              <a:rPr lang="es-ES" sz="1600" dirty="0" smtClean="0"/>
              <a:t> </a:t>
            </a:r>
            <a:r>
              <a:rPr lang="es-ES" sz="1600" dirty="0" err="1" smtClean="0"/>
              <a:t>Modeling</a:t>
            </a:r>
            <a:r>
              <a:rPr lang="es-ES" sz="1600" dirty="0" smtClean="0"/>
              <a:t> </a:t>
            </a:r>
            <a:r>
              <a:rPr lang="es-ES" sz="1600" dirty="0" err="1" smtClean="0"/>
              <a:t>Language</a:t>
            </a:r>
            <a:r>
              <a:rPr lang="es-ES" sz="1600" dirty="0" smtClean="0"/>
              <a:t>) es un lenguaje de especificación de sistemas. Este lenguaje, subconjunto ampliado de UML 2.0, es un estándar de la OMG. Como UML no satisfacía las necesidades de los ingenieros a la hora de construir un sistema, se creó un lenguaje que permite especificar sistemas sean estos informáticos o no, aunque su mayor fortaleza es para aquellos sistemas que combinen elementos del mundo físico (Hardware) con elementos del mundo lógico (Software).</a:t>
            </a:r>
          </a:p>
          <a:p>
            <a:endParaRPr lang="es-CR" sz="16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767606"/>
            <a:ext cx="8208912" cy="1077218"/>
          </a:xfrm>
          <a:prstGeom prst="rect">
            <a:avLst/>
          </a:prstGeom>
        </p:spPr>
        <p:txBody>
          <a:bodyPr wrap="square">
            <a:spAutoFit/>
          </a:bodyPr>
          <a:lstStyle/>
          <a:p>
            <a:pPr algn="just"/>
            <a:r>
              <a:rPr lang="es-ES" sz="1600" dirty="0" smtClean="0"/>
              <a:t>Un conmutador o </a:t>
            </a:r>
            <a:r>
              <a:rPr lang="es-ES" sz="1600" dirty="0" err="1" smtClean="0"/>
              <a:t>switch</a:t>
            </a:r>
            <a:r>
              <a:rPr lang="es-ES" sz="1600" dirty="0" smtClean="0"/>
              <a:t> es un dispositivo de interconexión de redes de computadores. Su función es interconectar dos o más segmentos de red, de manera similar a los puentes de red, pasando datos de un segmento a otro de acuerdo con la dirección MAC de destino de las tramas en la red.</a:t>
            </a:r>
            <a:endParaRPr lang="es-ES" sz="1600" dirty="0"/>
          </a:p>
        </p:txBody>
      </p:sp>
      <p:sp>
        <p:nvSpPr>
          <p:cNvPr id="3" name="Rectangle 2"/>
          <p:cNvSpPr/>
          <p:nvPr/>
        </p:nvSpPr>
        <p:spPr>
          <a:xfrm>
            <a:off x="2483768" y="1787332"/>
            <a:ext cx="6192688" cy="1569660"/>
          </a:xfrm>
          <a:prstGeom prst="rect">
            <a:avLst/>
          </a:prstGeom>
        </p:spPr>
        <p:txBody>
          <a:bodyPr wrap="square">
            <a:spAutoFit/>
          </a:bodyPr>
          <a:lstStyle/>
          <a:p>
            <a:pPr algn="just"/>
            <a:r>
              <a:rPr lang="es-ES" sz="1600" dirty="0" smtClean="0"/>
              <a:t>Los conmutadores poseen la capacidad de aprender y almacenar las direcciones de red de la capa 2 (direcciones MAC) de los dispositivos alcanzables a través de cada uno de sus puertos. Esto permite que la información dirigida a un dispositivo vaya desde el puerto origen al puerto de destino.</a:t>
            </a:r>
            <a:endParaRPr lang="es-ES" sz="1600" dirty="0"/>
          </a:p>
        </p:txBody>
      </p:sp>
      <p:sp>
        <p:nvSpPr>
          <p:cNvPr id="4" name="TextBox 3"/>
          <p:cNvSpPr txBox="1"/>
          <p:nvPr/>
        </p:nvSpPr>
        <p:spPr>
          <a:xfrm>
            <a:off x="539552" y="404664"/>
            <a:ext cx="8136904" cy="369332"/>
          </a:xfrm>
          <a:prstGeom prst="rect">
            <a:avLst/>
          </a:prstGeom>
          <a:noFill/>
        </p:spPr>
        <p:txBody>
          <a:bodyPr wrap="square" rtlCol="0">
            <a:spAutoFit/>
          </a:bodyPr>
          <a:lstStyle/>
          <a:p>
            <a:r>
              <a:rPr lang="es-CR" b="1" dirty="0" smtClean="0"/>
              <a:t>Proyecto . </a:t>
            </a:r>
            <a:r>
              <a:rPr lang="es-CR" sz="1600" dirty="0" smtClean="0"/>
              <a:t>En parejas. Entrega final 3 semanas. Avances cada semana </a:t>
            </a:r>
            <a:endParaRPr lang="es-CR" dirty="0"/>
          </a:p>
        </p:txBody>
      </p:sp>
      <p:pic>
        <p:nvPicPr>
          <p:cNvPr id="4098" name="Picture 2" descr="Archivo:Netzwerktopologie Stern.png">
            <a:hlinkClick r:id="rId2"/>
          </p:cNvPr>
          <p:cNvPicPr>
            <a:picLocks noChangeAspect="1" noChangeArrowheads="1"/>
          </p:cNvPicPr>
          <p:nvPr/>
        </p:nvPicPr>
        <p:blipFill>
          <a:blip r:embed="rId3" cstate="print"/>
          <a:srcRect/>
          <a:stretch>
            <a:fillRect/>
          </a:stretch>
        </p:blipFill>
        <p:spPr bwMode="auto">
          <a:xfrm>
            <a:off x="755576" y="1808519"/>
            <a:ext cx="1587184" cy="1548473"/>
          </a:xfrm>
          <a:prstGeom prst="rect">
            <a:avLst/>
          </a:prstGeom>
          <a:noFill/>
        </p:spPr>
      </p:pic>
      <p:sp>
        <p:nvSpPr>
          <p:cNvPr id="8" name="Rectangle 7"/>
          <p:cNvSpPr/>
          <p:nvPr/>
        </p:nvSpPr>
        <p:spPr>
          <a:xfrm>
            <a:off x="539552" y="3284984"/>
            <a:ext cx="8208912" cy="3785652"/>
          </a:xfrm>
          <a:prstGeom prst="rect">
            <a:avLst/>
          </a:prstGeom>
        </p:spPr>
        <p:txBody>
          <a:bodyPr wrap="square">
            <a:spAutoFit/>
          </a:bodyPr>
          <a:lstStyle/>
          <a:p>
            <a:pPr algn="just"/>
            <a:r>
              <a:rPr lang="es-ES" sz="1600" dirty="0" smtClean="0"/>
              <a:t>Desarrolle dos módulos en C con la misma API que implementen el almacenamiento, búsqueda y eliminación de  10.00 direcciones MAC para un </a:t>
            </a:r>
            <a:r>
              <a:rPr lang="es-ES" sz="1600" dirty="0" err="1" smtClean="0"/>
              <a:t>switch</a:t>
            </a:r>
            <a:r>
              <a:rPr lang="es-ES" sz="1600" dirty="0" smtClean="0"/>
              <a:t> de 25 puertos , el primero usando un árbol AVL y el segundo mediante un árbol rojo-negro. Desarrolle un programa en C para probar los módulos, mediante un menú que permita:</a:t>
            </a:r>
          </a:p>
          <a:p>
            <a:pPr marL="342900" indent="-342900" algn="just">
              <a:buAutoNum type="arabicPeriod"/>
            </a:pPr>
            <a:r>
              <a:rPr lang="es-ES" sz="1600" dirty="0" smtClean="0"/>
              <a:t>Crear el árbol generando 8.000 direcciones MAC y su asignación de puerto en forma aleatoria.</a:t>
            </a:r>
          </a:p>
          <a:p>
            <a:pPr marL="342900" indent="-342900" algn="just">
              <a:buAutoNum type="arabicPeriod"/>
            </a:pPr>
            <a:r>
              <a:rPr lang="es-ES" sz="1600" dirty="0" smtClean="0"/>
              <a:t>Probar el módulo generando aleatoriamente búsquedas de puertos de destino para direcciones MAC, eliminaciones e inserciones durante 5 segundos. Al finalizar la prueba el programa debe desplegar el número de cada tipo de operación realizada y el tiempo consumido.</a:t>
            </a:r>
          </a:p>
          <a:p>
            <a:pPr algn="just"/>
            <a:r>
              <a:rPr lang="es-ES" sz="1600" dirty="0" smtClean="0"/>
              <a:t>El desarrollo debe incluir la documentación utilizando </a:t>
            </a:r>
            <a:r>
              <a:rPr lang="es-ES" sz="1600" dirty="0" err="1" smtClean="0"/>
              <a:t>sysML</a:t>
            </a:r>
            <a:r>
              <a:rPr lang="es-ES" sz="1600" dirty="0" smtClean="0"/>
              <a:t>, y el código debe estar debidamente comentado.</a:t>
            </a:r>
          </a:p>
          <a:p>
            <a:pPr marL="342900" indent="-342900" algn="just"/>
            <a:endParaRPr lang="es-ES" sz="1600" dirty="0" smtClean="0"/>
          </a:p>
          <a:p>
            <a:pPr algn="just"/>
            <a:endParaRPr lang="es-ES" sz="1600"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7544" y="372134"/>
            <a:ext cx="8046640" cy="6986528"/>
          </a:xfrm>
          <a:prstGeom prst="rect">
            <a:avLst/>
          </a:prstGeom>
        </p:spPr>
        <p:txBody>
          <a:bodyPr wrap="square">
            <a:spAutoFit/>
          </a:bodyPr>
          <a:lstStyle/>
          <a:p>
            <a:r>
              <a:rPr lang="es-ES" sz="1600" b="1" dirty="0" smtClean="0"/>
              <a:t>Definición de árbol 2-3-4.</a:t>
            </a:r>
            <a:endParaRPr lang="es-ES" sz="1600" dirty="0" smtClean="0"/>
          </a:p>
          <a:p>
            <a:r>
              <a:rPr lang="es-ES" sz="1600" dirty="0" smtClean="0"/>
              <a:t>Son árboles de 4 ramas de búsqueda, son equilibrados  mediante la técnica de partición y recombinación para mantener el equilibrio.</a:t>
            </a:r>
          </a:p>
          <a:p>
            <a:endParaRPr lang="es-ES" sz="1600" dirty="0" smtClean="0"/>
          </a:p>
          <a:p>
            <a:endParaRPr lang="es-ES" sz="1600" b="1" dirty="0" smtClean="0"/>
          </a:p>
          <a:p>
            <a:endParaRPr lang="es-ES" sz="1600" b="1" dirty="0" smtClean="0"/>
          </a:p>
          <a:p>
            <a:endParaRPr lang="es-ES" sz="1600" b="1" dirty="0"/>
          </a:p>
          <a:p>
            <a:endParaRPr lang="es-ES" sz="1600" b="1" dirty="0" smtClean="0"/>
          </a:p>
          <a:p>
            <a:r>
              <a:rPr lang="es-ES" sz="1600" b="1" dirty="0" smtClean="0"/>
              <a:t>Las reglas de los árboles 2-3-4.</a:t>
            </a:r>
            <a:endParaRPr lang="es-ES" sz="1600" dirty="0" smtClean="0"/>
          </a:p>
          <a:p>
            <a:r>
              <a:rPr lang="es-ES" sz="1600" dirty="0" smtClean="0"/>
              <a:t>1. Cada nodo puede tener 1,2 o 3 valores ordenados. Por tato pueden tener 2, 3 o 4 hijos que deben cumplir las siguientes reglas:</a:t>
            </a:r>
          </a:p>
          <a:p>
            <a:r>
              <a:rPr lang="es-ES" sz="1600" dirty="0" smtClean="0"/>
              <a:t>a) Si el nodo solo tiene una clave se comporta como un árbol binario de búsqueda.</a:t>
            </a:r>
          </a:p>
          <a:p>
            <a:r>
              <a:rPr lang="es-ES" sz="1600" dirty="0" smtClean="0"/>
              <a:t>b) Si el nodo tiene dos valores de claves, debe tener tres hijos, el subárbol izquierdo tiene valores menores que la primer clave, el árbol central tiene valores entre la clave uno y la dos, el árbol derecho tiene valores mayores que la segunda clave.</a:t>
            </a:r>
          </a:p>
          <a:p>
            <a:r>
              <a:rPr lang="es-ES" sz="1600" dirty="0" smtClean="0"/>
              <a:t>c) Si el nodo tiene tres valores de clave, denominados c1,c2 y c3. El subárbol izquierdo tiene valores menores que c1, el subárbol central izquierdo tiene los valores mayores que c1 y menores que c2, el subárbol central derecho tiene los valores mayores que c2 y menores que c3, el subárbol derecho tiene valores mayores que c3.</a:t>
            </a:r>
          </a:p>
          <a:p>
            <a:r>
              <a:rPr lang="es-ES" sz="1600" dirty="0" smtClean="0"/>
              <a:t>2. Todos los caminos desde la raíz a los nodos externos tienen la misma altura.</a:t>
            </a:r>
          </a:p>
          <a:p>
            <a:r>
              <a:rPr lang="es-ES" sz="1600" dirty="0" smtClean="0"/>
              <a:t>3. Los nodos internos no tienen enlaces nulos.</a:t>
            </a:r>
          </a:p>
          <a:p>
            <a:r>
              <a:rPr lang="es-ES" sz="1600" dirty="0" smtClean="0"/>
              <a:t/>
            </a:r>
            <a:br>
              <a:rPr lang="es-ES" sz="1600" dirty="0" smtClean="0"/>
            </a:br>
            <a:endParaRPr lang="es-ES" sz="1600" dirty="0"/>
          </a:p>
        </p:txBody>
      </p:sp>
      <p:pic>
        <p:nvPicPr>
          <p:cNvPr id="4" name="Picture 8"/>
          <p:cNvPicPr>
            <a:picLocks noChangeAspect="1" noChangeArrowheads="1"/>
          </p:cNvPicPr>
          <p:nvPr/>
        </p:nvPicPr>
        <p:blipFill>
          <a:blip r:embed="rId2" cstate="print"/>
          <a:srcRect t="3761" b="32301"/>
          <a:stretch>
            <a:fillRect/>
          </a:stretch>
        </p:blipFill>
        <p:spPr bwMode="auto">
          <a:xfrm>
            <a:off x="2612338" y="1196752"/>
            <a:ext cx="3471830" cy="12241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476672"/>
            <a:ext cx="8208912" cy="2308324"/>
          </a:xfrm>
          <a:prstGeom prst="rect">
            <a:avLst/>
          </a:prstGeom>
        </p:spPr>
        <p:txBody>
          <a:bodyPr wrap="square">
            <a:spAutoFit/>
          </a:bodyPr>
          <a:lstStyle/>
          <a:p>
            <a:r>
              <a:rPr lang="es-ES" b="1" dirty="0" smtClean="0"/>
              <a:t>La inserción. </a:t>
            </a:r>
            <a:endParaRPr lang="es-ES" dirty="0" smtClean="0"/>
          </a:p>
          <a:p>
            <a:r>
              <a:rPr lang="es-ES" dirty="0" smtClean="0"/>
              <a:t>Siempre se inserta un elemento como hoja. La altura no pude ser diferente en ninguna hoja, esto obliga a realizar operaciones de balanceo. </a:t>
            </a:r>
          </a:p>
          <a:p>
            <a:r>
              <a:rPr lang="es-ES" dirty="0" smtClean="0"/>
              <a:t>Una vez se llega a identificar la ubicación del nuevo nodo, si es un 2-nodo o 3-nodo se inserta directamente. </a:t>
            </a:r>
          </a:p>
          <a:p>
            <a:r>
              <a:rPr lang="es-ES" dirty="0" smtClean="0"/>
              <a:t>En el caso de 4-nodo se realiza una partición  dividiendo dicho nodo en dos nodos 2-nodo y ubicar el valor clave central en el nodo padre.</a:t>
            </a:r>
            <a:endParaRPr lang="es-ES" dirty="0"/>
          </a:p>
        </p:txBody>
      </p:sp>
      <p:pic>
        <p:nvPicPr>
          <p:cNvPr id="3" name="Picture 2"/>
          <p:cNvPicPr>
            <a:picLocks noChangeAspect="1" noChangeArrowheads="1"/>
          </p:cNvPicPr>
          <p:nvPr/>
        </p:nvPicPr>
        <p:blipFill>
          <a:blip r:embed="rId2" cstate="print"/>
          <a:srcRect/>
          <a:stretch>
            <a:fillRect/>
          </a:stretch>
        </p:blipFill>
        <p:spPr bwMode="auto">
          <a:xfrm>
            <a:off x="1979712" y="3312189"/>
            <a:ext cx="4536504" cy="242106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2" cstate="print"/>
          <a:srcRect/>
          <a:stretch>
            <a:fillRect/>
          </a:stretch>
        </p:blipFill>
        <p:spPr bwMode="auto">
          <a:xfrm>
            <a:off x="2483767" y="1340768"/>
            <a:ext cx="3933751" cy="2016224"/>
          </a:xfrm>
          <a:prstGeom prst="rect">
            <a:avLst/>
          </a:prstGeom>
          <a:noFill/>
          <a:ln w="9525">
            <a:noFill/>
            <a:miter lim="800000"/>
            <a:headEnd/>
            <a:tailEnd/>
          </a:ln>
        </p:spPr>
      </p:pic>
      <p:pic>
        <p:nvPicPr>
          <p:cNvPr id="1032" name="Picture 8"/>
          <p:cNvPicPr>
            <a:picLocks noChangeAspect="1" noChangeArrowheads="1"/>
          </p:cNvPicPr>
          <p:nvPr/>
        </p:nvPicPr>
        <p:blipFill>
          <a:blip r:embed="rId3" cstate="print"/>
          <a:srcRect/>
          <a:stretch>
            <a:fillRect/>
          </a:stretch>
        </p:blipFill>
        <p:spPr bwMode="auto">
          <a:xfrm>
            <a:off x="2483767" y="3501008"/>
            <a:ext cx="4046695" cy="2232248"/>
          </a:xfrm>
          <a:prstGeom prst="rect">
            <a:avLst/>
          </a:prstGeom>
          <a:noFill/>
          <a:ln w="9525">
            <a:noFill/>
            <a:miter lim="800000"/>
            <a:headEnd/>
            <a:tailEnd/>
          </a:ln>
        </p:spPr>
      </p:pic>
      <p:cxnSp>
        <p:nvCxnSpPr>
          <p:cNvPr id="12" name="Straight Arrow Connector 11"/>
          <p:cNvCxnSpPr/>
          <p:nvPr/>
        </p:nvCxnSpPr>
        <p:spPr>
          <a:xfrm flipH="1">
            <a:off x="5868144" y="3789040"/>
            <a:ext cx="360040"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4860032" y="1556792"/>
            <a:ext cx="1008112"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p:cNvPicPr>
            <a:picLocks noChangeAspect="1" noChangeArrowheads="1"/>
          </p:cNvPicPr>
          <p:nvPr/>
        </p:nvPicPr>
        <p:blipFill>
          <a:blip r:embed="rId2" cstate="print"/>
          <a:srcRect t="1162"/>
          <a:stretch>
            <a:fillRect/>
          </a:stretch>
        </p:blipFill>
        <p:spPr bwMode="auto">
          <a:xfrm>
            <a:off x="1187624" y="404664"/>
            <a:ext cx="6624736" cy="612618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2" cstate="print"/>
          <a:srcRect/>
          <a:stretch>
            <a:fillRect/>
          </a:stretch>
        </p:blipFill>
        <p:spPr bwMode="auto">
          <a:xfrm>
            <a:off x="1475656" y="2132856"/>
            <a:ext cx="5927884" cy="1584176"/>
          </a:xfrm>
          <a:prstGeom prst="rect">
            <a:avLst/>
          </a:prstGeom>
          <a:noFill/>
          <a:ln w="9525">
            <a:noFill/>
            <a:miter lim="800000"/>
            <a:headEnd/>
            <a:tailEnd/>
          </a:ln>
        </p:spPr>
      </p:pic>
      <p:pic>
        <p:nvPicPr>
          <p:cNvPr id="23556" name="Picture 4"/>
          <p:cNvPicPr>
            <a:picLocks noChangeAspect="1" noChangeArrowheads="1"/>
          </p:cNvPicPr>
          <p:nvPr/>
        </p:nvPicPr>
        <p:blipFill>
          <a:blip r:embed="rId3" cstate="print"/>
          <a:srcRect/>
          <a:stretch>
            <a:fillRect/>
          </a:stretch>
        </p:blipFill>
        <p:spPr bwMode="auto">
          <a:xfrm>
            <a:off x="323528" y="4365104"/>
            <a:ext cx="4441534" cy="2088232"/>
          </a:xfrm>
          <a:prstGeom prst="rect">
            <a:avLst/>
          </a:prstGeom>
          <a:noFill/>
          <a:ln w="9525">
            <a:noFill/>
            <a:miter lim="800000"/>
            <a:headEnd/>
            <a:tailEnd/>
          </a:ln>
        </p:spPr>
      </p:pic>
      <p:pic>
        <p:nvPicPr>
          <p:cNvPr id="23557" name="Picture 5"/>
          <p:cNvPicPr>
            <a:picLocks noChangeAspect="1" noChangeArrowheads="1"/>
          </p:cNvPicPr>
          <p:nvPr/>
        </p:nvPicPr>
        <p:blipFill>
          <a:blip r:embed="rId4" cstate="print"/>
          <a:srcRect l="5284"/>
          <a:stretch>
            <a:fillRect/>
          </a:stretch>
        </p:blipFill>
        <p:spPr bwMode="auto">
          <a:xfrm>
            <a:off x="4644008" y="4439526"/>
            <a:ext cx="4104456" cy="1869794"/>
          </a:xfrm>
          <a:prstGeom prst="rect">
            <a:avLst/>
          </a:prstGeom>
          <a:noFill/>
          <a:ln w="9525">
            <a:noFill/>
            <a:miter lim="800000"/>
            <a:headEnd/>
            <a:tailEnd/>
          </a:ln>
        </p:spPr>
      </p:pic>
      <p:sp>
        <p:nvSpPr>
          <p:cNvPr id="6" name="Rectangle 5"/>
          <p:cNvSpPr/>
          <p:nvPr/>
        </p:nvSpPr>
        <p:spPr>
          <a:xfrm>
            <a:off x="323528" y="404664"/>
            <a:ext cx="4225259" cy="369332"/>
          </a:xfrm>
          <a:prstGeom prst="rect">
            <a:avLst/>
          </a:prstGeom>
        </p:spPr>
        <p:txBody>
          <a:bodyPr wrap="none">
            <a:spAutoFit/>
          </a:bodyPr>
          <a:lstStyle/>
          <a:p>
            <a:r>
              <a:rPr lang="es-ES" b="1" dirty="0" smtClean="0"/>
              <a:t>Representación rojo negra de  árbol 2-3-4. </a:t>
            </a:r>
            <a:endParaRPr lang="es-ES"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433109"/>
            <a:ext cx="8280920" cy="6494085"/>
          </a:xfrm>
          <a:prstGeom prst="rect">
            <a:avLst/>
          </a:prstGeom>
        </p:spPr>
        <p:txBody>
          <a:bodyPr wrap="square">
            <a:spAutoFit/>
          </a:bodyPr>
          <a:lstStyle/>
          <a:p>
            <a:r>
              <a:rPr lang="es-ES" sz="1600" b="1" dirty="0" smtClean="0"/>
              <a:t>Árbol Rojo-Negro.</a:t>
            </a:r>
            <a:r>
              <a:rPr lang="es-ES" sz="1600" dirty="0"/>
              <a:t> Á</a:t>
            </a:r>
            <a:r>
              <a:rPr lang="es-ES" sz="1600" dirty="0" smtClean="0"/>
              <a:t>rbol bicolor</a:t>
            </a:r>
          </a:p>
          <a:p>
            <a:endParaRPr lang="es-ES" sz="1600" dirty="0" smtClean="0"/>
          </a:p>
          <a:p>
            <a:r>
              <a:rPr lang="es-ES" sz="1600" dirty="0" smtClean="0"/>
              <a:t>Árbol binario de búsqueda restringido en altura al igual que el AVL.  Su diferencia es la forma de controlar la altura y mantener el equilibrio. Incluye a los </a:t>
            </a:r>
            <a:r>
              <a:rPr lang="es-ES" sz="1600" dirty="0" err="1" smtClean="0"/>
              <a:t>null</a:t>
            </a:r>
            <a:r>
              <a:rPr lang="es-ES" sz="1600" dirty="0" smtClean="0"/>
              <a:t> como nodos del árbol, y los denominan nodos externos.  </a:t>
            </a:r>
          </a:p>
          <a:p>
            <a:endParaRPr lang="es-ES" sz="1600" dirty="0" smtClean="0"/>
          </a:p>
          <a:p>
            <a:endParaRPr lang="es-ES" sz="1600" dirty="0" smtClean="0"/>
          </a:p>
          <a:p>
            <a:endParaRPr lang="es-ES" sz="1600" dirty="0"/>
          </a:p>
          <a:p>
            <a:endParaRPr lang="es-ES" sz="1600" dirty="0" smtClean="0"/>
          </a:p>
          <a:p>
            <a:endParaRPr lang="es-ES" sz="1600" dirty="0"/>
          </a:p>
          <a:p>
            <a:endParaRPr lang="es-ES" sz="1600" dirty="0" smtClean="0"/>
          </a:p>
          <a:p>
            <a:endParaRPr lang="es-ES" sz="1600" dirty="0" smtClean="0"/>
          </a:p>
          <a:p>
            <a:endParaRPr lang="es-ES" sz="1600" dirty="0" smtClean="0"/>
          </a:p>
          <a:p>
            <a:endParaRPr lang="es-ES" sz="1600" dirty="0"/>
          </a:p>
          <a:p>
            <a:r>
              <a:rPr lang="es-ES" sz="1600" dirty="0" smtClean="0"/>
              <a:t>1. Todo árbol Rojo-Negro esta formado por nodos rojos y negros.</a:t>
            </a:r>
          </a:p>
          <a:p>
            <a:r>
              <a:rPr lang="es-ES" sz="1600" dirty="0" smtClean="0"/>
              <a:t>2. Nodos rojos: un nodo es rojo cuando sus dos hijos son nodos negros.</a:t>
            </a:r>
          </a:p>
          <a:p>
            <a:r>
              <a:rPr lang="es-ES" sz="1600" dirty="0" smtClean="0"/>
              <a:t>3. Todos los nodos externos  son nodos negros. </a:t>
            </a:r>
          </a:p>
          <a:p>
            <a:r>
              <a:rPr lang="es-ES" sz="1600" dirty="0" smtClean="0"/>
              <a:t>4. Todos los caminos desde un nodo, hasta cada uno de sus nodos externos descendientes deben contener el mismo número de nodos negros.</a:t>
            </a:r>
          </a:p>
          <a:p>
            <a:r>
              <a:rPr lang="es-ES" sz="1600" dirty="0" smtClean="0"/>
              <a:t>5. En un camino, no pueden haber más de dos nodos rojos consecutivos, pero si pueden haber nodos negros consecutivos. Esto significa que un nodo rojo no puede tener ningún hijo rojo.</a:t>
            </a:r>
          </a:p>
          <a:p>
            <a:r>
              <a:rPr lang="es-ES" sz="1600" dirty="0" smtClean="0"/>
              <a:t>6. La altura negra de un nodo es el número de nodos negros que hay desde dicho nodo sin contarlo, hasta cualquiera de sus nodos externos.</a:t>
            </a:r>
          </a:p>
          <a:p>
            <a:r>
              <a:rPr lang="es-ES" sz="1600" dirty="0" smtClean="0"/>
              <a:t/>
            </a:r>
            <a:br>
              <a:rPr lang="es-ES" sz="1600" dirty="0" smtClean="0"/>
            </a:br>
            <a:endParaRPr lang="es-ES" sz="1600" dirty="0" smtClean="0"/>
          </a:p>
        </p:txBody>
      </p:sp>
      <p:pic>
        <p:nvPicPr>
          <p:cNvPr id="3" name="Picture 2" descr="http://upload.wikimedia.org/wikipedia/commons/thumb/6/66/Red-black_tree_example.svg/500px-Red-black_tree_example.svg.png">
            <a:hlinkClick r:id="rId2"/>
          </p:cNvPr>
          <p:cNvPicPr>
            <a:picLocks noChangeAspect="1" noChangeArrowheads="1"/>
          </p:cNvPicPr>
          <p:nvPr/>
        </p:nvPicPr>
        <p:blipFill>
          <a:blip r:embed="rId3" cstate="print"/>
          <a:srcRect/>
          <a:stretch>
            <a:fillRect/>
          </a:stretch>
        </p:blipFill>
        <p:spPr bwMode="auto">
          <a:xfrm>
            <a:off x="2483768" y="1916832"/>
            <a:ext cx="3682380" cy="1774907"/>
          </a:xfrm>
          <a:prstGeom prst="rect">
            <a:avLst/>
          </a:prstGeom>
          <a:noFill/>
        </p:spPr>
      </p:pic>
      <p:sp>
        <p:nvSpPr>
          <p:cNvPr id="4" name="Rectangle 3"/>
          <p:cNvSpPr/>
          <p:nvPr/>
        </p:nvSpPr>
        <p:spPr>
          <a:xfrm>
            <a:off x="179512" y="6464369"/>
            <a:ext cx="8820472" cy="276999"/>
          </a:xfrm>
          <a:prstGeom prst="rect">
            <a:avLst/>
          </a:prstGeom>
        </p:spPr>
        <p:txBody>
          <a:bodyPr wrap="square">
            <a:spAutoFit/>
          </a:bodyPr>
          <a:lstStyle/>
          <a:p>
            <a:r>
              <a:rPr lang="es-CR" sz="1200" dirty="0" smtClean="0"/>
              <a:t>http://sites.google.com/site/tutoriasdeingenieria/estructura-de-datos/24-clase</a:t>
            </a:r>
            <a:endParaRPr lang="es-CR" sz="12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404664"/>
            <a:ext cx="7992888" cy="5878532"/>
          </a:xfrm>
          <a:prstGeom prst="rect">
            <a:avLst/>
          </a:prstGeom>
        </p:spPr>
        <p:txBody>
          <a:bodyPr wrap="square">
            <a:spAutoFit/>
          </a:bodyPr>
          <a:lstStyle/>
          <a:p>
            <a:r>
              <a:rPr lang="es-ES" sz="1600" b="1" dirty="0" smtClean="0"/>
              <a:t>Insertar un nodo en el árbol Rojo-Negro.</a:t>
            </a:r>
          </a:p>
          <a:p>
            <a:endParaRPr lang="es-ES" sz="1600" dirty="0" smtClean="0"/>
          </a:p>
          <a:p>
            <a:r>
              <a:rPr lang="es-ES" sz="1600" dirty="0" smtClean="0"/>
              <a:t>El proceso de ingreso de un nodo en el árbol es inicialmente el que se realiza con los árboles binarios de búsqueda. El nuevo nodo es un nodo Rojo con dos hijos nodos externos y se coloca en reemplazo de uno de los nodos externos existentes en el árbol.  Después de la inserción se pueden presentar tres casos, que el árbol siga balanceado, que se necesite cambiar de color a algún nodo (</a:t>
            </a:r>
            <a:r>
              <a:rPr lang="es-ES" sz="1600" dirty="0" err="1" smtClean="0"/>
              <a:t>recolorar</a:t>
            </a:r>
            <a:r>
              <a:rPr lang="es-ES" sz="1600" dirty="0" smtClean="0"/>
              <a:t>) o que sea necesario algún proceso de rotación para cumplir las reglas del árbol.</a:t>
            </a:r>
          </a:p>
          <a:p>
            <a:endParaRPr lang="es-ES" sz="1600" dirty="0" smtClean="0"/>
          </a:p>
          <a:p>
            <a:r>
              <a:rPr lang="es-ES" sz="1600" dirty="0" smtClean="0"/>
              <a:t>Cuando un padre y un hijo, ambos son del mismo color rojo, se necesita balancear el árbol, para lo cual se necesitan saber dos cosas: la primera es la localización del nodo hijo con respecto a su abuelo y el color del hermano de su padre. En los casos en los cuales el nodo hermano del padre es rojo, se solucionan con cambio de color. El caso en el cual el hermano es de color negro se solucionan con rotación. Suponiendo que el padre del nodo a insertar es la raíz de todo el árbol Rojo-Negro, simplemente se cambia su color a negro. Esto dado que la raíz de todo árbol rojo negro debe ser un nodo Negro.</a:t>
            </a:r>
          </a:p>
          <a:p>
            <a:r>
              <a:rPr lang="es-ES" sz="1600" dirty="0" smtClean="0"/>
              <a:t>En forma general el padre no va a ser negro, por tanto, el color del nodo hermano es el que va a determinar si es necesaria una </a:t>
            </a:r>
            <a:r>
              <a:rPr lang="es-ES" sz="1600" dirty="0" err="1" smtClean="0"/>
              <a:t>recoloración</a:t>
            </a:r>
            <a:r>
              <a:rPr lang="es-ES" sz="1600" dirty="0" smtClean="0"/>
              <a:t>, rotación simple con </a:t>
            </a:r>
            <a:r>
              <a:rPr lang="es-ES" sz="1600" dirty="0" err="1" smtClean="0"/>
              <a:t>recoloración</a:t>
            </a:r>
            <a:r>
              <a:rPr lang="es-ES" sz="1600" dirty="0" smtClean="0"/>
              <a:t> asociada o rotación doble con </a:t>
            </a:r>
            <a:r>
              <a:rPr lang="es-ES" sz="1600" dirty="0" err="1" smtClean="0"/>
              <a:t>recoloración</a:t>
            </a:r>
            <a:r>
              <a:rPr lang="es-ES" sz="1600" dirty="0" smtClean="0"/>
              <a:t> asociada.</a:t>
            </a:r>
            <a:endParaRPr lang="es-ES" sz="1600" dirty="0"/>
          </a:p>
        </p:txBody>
      </p:sp>
      <p:sp>
        <p:nvSpPr>
          <p:cNvPr id="3" name="Rectangle 2"/>
          <p:cNvSpPr/>
          <p:nvPr/>
        </p:nvSpPr>
        <p:spPr>
          <a:xfrm>
            <a:off x="179512" y="6464369"/>
            <a:ext cx="8820472" cy="276999"/>
          </a:xfrm>
          <a:prstGeom prst="rect">
            <a:avLst/>
          </a:prstGeom>
        </p:spPr>
        <p:txBody>
          <a:bodyPr wrap="square">
            <a:spAutoFit/>
          </a:bodyPr>
          <a:lstStyle/>
          <a:p>
            <a:r>
              <a:rPr lang="es-CR" sz="1200" dirty="0" smtClean="0"/>
              <a:t>http://sites.google.com/site/tutoriasdeingenieria/estructura-de-datos/24-clase</a:t>
            </a:r>
            <a:endParaRPr lang="es-CR" sz="12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html:file://C:\Users\zunigaiv\Documents\CENFOTEC\Estructuras%20II%20Cenfotec\24%20Arboles%20Rojo-Negro%20-%20Tutorias%20de%20ingeniería.mht!https://lh5.googleusercontent.com/oULUVWhGrPd9WiyVZiUlrvxDw-0WMckRIj6MmJOfQd1YvC8INXUQvcuOWwpmukdXlqkoUXyxFZwa5AKW5Fr0GrkF70R5Z1k3TUopPmh0iZw44vL-abg">
            <a:hlinkClick r:id="rId2"/>
          </p:cNvPr>
          <p:cNvPicPr>
            <a:picLocks noChangeAspect="1" noChangeArrowheads="1"/>
          </p:cNvPicPr>
          <p:nvPr/>
        </p:nvPicPr>
        <p:blipFill>
          <a:blip r:embed="rId3" cstate="print"/>
          <a:srcRect/>
          <a:stretch>
            <a:fillRect/>
          </a:stretch>
        </p:blipFill>
        <p:spPr bwMode="auto">
          <a:xfrm>
            <a:off x="2195736" y="1700808"/>
            <a:ext cx="4553347" cy="4735785"/>
          </a:xfrm>
          <a:prstGeom prst="rect">
            <a:avLst/>
          </a:prstGeom>
          <a:noFill/>
        </p:spPr>
      </p:pic>
      <p:sp>
        <p:nvSpPr>
          <p:cNvPr id="6" name="Rectangle 5"/>
          <p:cNvSpPr/>
          <p:nvPr/>
        </p:nvSpPr>
        <p:spPr>
          <a:xfrm>
            <a:off x="467544" y="332656"/>
            <a:ext cx="8352928" cy="1200329"/>
          </a:xfrm>
          <a:prstGeom prst="rect">
            <a:avLst/>
          </a:prstGeom>
        </p:spPr>
        <p:txBody>
          <a:bodyPr wrap="square">
            <a:spAutoFit/>
          </a:bodyPr>
          <a:lstStyle/>
          <a:p>
            <a:r>
              <a:rPr lang="es-ES" b="1" dirty="0" err="1"/>
              <a:t>R</a:t>
            </a:r>
            <a:r>
              <a:rPr lang="es-ES" b="1" dirty="0" err="1" smtClean="0"/>
              <a:t>ecoloración</a:t>
            </a:r>
            <a:r>
              <a:rPr lang="es-ES" b="1" dirty="0" smtClean="0"/>
              <a:t>.</a:t>
            </a:r>
            <a:endParaRPr lang="es-ES" dirty="0" smtClean="0"/>
          </a:p>
          <a:p>
            <a:r>
              <a:rPr lang="es-ES" dirty="0" smtClean="0"/>
              <a:t>La clave de este procedimiento es mantener el equilibrio en la altura negra de cada nodo. Dado que el padre y su hermano son rojos simplemente se cambian a negro y su abuelo se coloca en rojo.</a:t>
            </a:r>
            <a:endParaRPr lang="es-ES" dirty="0"/>
          </a:p>
        </p:txBody>
      </p:sp>
      <p:sp>
        <p:nvSpPr>
          <p:cNvPr id="7" name="Rectangle 6"/>
          <p:cNvSpPr/>
          <p:nvPr/>
        </p:nvSpPr>
        <p:spPr>
          <a:xfrm>
            <a:off x="179512" y="6464369"/>
            <a:ext cx="8820472" cy="276999"/>
          </a:xfrm>
          <a:prstGeom prst="rect">
            <a:avLst/>
          </a:prstGeom>
        </p:spPr>
        <p:txBody>
          <a:bodyPr wrap="square">
            <a:spAutoFit/>
          </a:bodyPr>
          <a:lstStyle/>
          <a:p>
            <a:r>
              <a:rPr lang="es-CR" sz="1200" dirty="0" smtClean="0"/>
              <a:t>http://sites.google.com/site/tutoriasdeingenieria/estructura-de-datos/24-clase</a:t>
            </a:r>
            <a:endParaRPr lang="es-CR" sz="1200"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520</TotalTime>
  <Words>788</Words>
  <Application>Microsoft Office PowerPoint</Application>
  <PresentationFormat>On-screen Show (4:3)</PresentationFormat>
  <Paragraphs>91</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Aspect</vt:lpstr>
      <vt:lpstr>Árboles Rojo-Negro</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Ivan Zuniga Urena</dc:creator>
  <cp:lastModifiedBy>Ivan Zuniga Urena</cp:lastModifiedBy>
  <cp:revision>10</cp:revision>
  <dcterms:created xsi:type="dcterms:W3CDTF">2012-01-22T22:15:30Z</dcterms:created>
  <dcterms:modified xsi:type="dcterms:W3CDTF">2012-01-23T23:21:54Z</dcterms:modified>
</cp:coreProperties>
</file>